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73" r:id="rId4"/>
    <p:sldId id="280" r:id="rId5"/>
    <p:sldId id="270" r:id="rId6"/>
    <p:sldId id="283" r:id="rId7"/>
    <p:sldId id="268" r:id="rId8"/>
    <p:sldId id="278" r:id="rId9"/>
    <p:sldId id="279" r:id="rId10"/>
    <p:sldId id="284" r:id="rId11"/>
    <p:sldId id="276" r:id="rId12"/>
    <p:sldId id="285" r:id="rId13"/>
    <p:sldId id="257" r:id="rId14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81" autoAdjust="0"/>
  </p:normalViewPr>
  <p:slideViewPr>
    <p:cSldViewPr snapToGrid="0">
      <p:cViewPr>
        <p:scale>
          <a:sx n="64" d="100"/>
          <a:sy n="64" d="100"/>
        </p:scale>
        <p:origin x="235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97501-AEEC-4663-A20C-FD8A9CE2E73F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CA1DDC5-5BDA-4C8A-9B1A-E96F2C0D49EC}" type="pres">
      <dgm:prSet presAssocID="{84A97501-AEEC-4663-A20C-FD8A9CE2E73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DB66612A-B517-4F46-BA5F-DC88751173B8}" type="presOf" srcId="{84A97501-AEEC-4663-A20C-FD8A9CE2E73F}" destId="{BCA1DDC5-5BDA-4C8A-9B1A-E96F2C0D49EC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A97501-AEEC-4663-A20C-FD8A9CE2E73F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CA1DDC5-5BDA-4C8A-9B1A-E96F2C0D49EC}" type="pres">
      <dgm:prSet presAssocID="{84A97501-AEEC-4663-A20C-FD8A9CE2E73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DB66612A-B517-4F46-BA5F-DC88751173B8}" type="presOf" srcId="{84A97501-AEEC-4663-A20C-FD8A9CE2E73F}" destId="{BCA1DDC5-5BDA-4C8A-9B1A-E96F2C0D49EC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12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12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25924-CA94-42DA-945C-C68430A6871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0ADD6-ACF0-4AFD-BC82-E9902B6D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40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3AA9A-9126-48B8-ABDD-B04E09760F6D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0AA59-6020-438C-9260-97FF4799710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1628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4292377-B3FF-452F-BAF4-ADDE857B86C1}" type="slidenum">
              <a:rPr lang="zh-TW" altLang="en-US" sz="1200" smtClean="0"/>
              <a:pPr/>
              <a:t>5</a:t>
            </a:fld>
            <a:endParaRPr lang="en-US" altLang="zh-TW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TW"/>
              <a:t>http://www.emb.gov.hk/FileManager/EN/Content_4745/university%20entrance%20requirements%20_5july2006_.pdf</a:t>
            </a:r>
          </a:p>
        </p:txBody>
      </p:sp>
    </p:spTree>
    <p:extLst>
      <p:ext uri="{BB962C8B-B14F-4D97-AF65-F5344CB8AC3E}">
        <p14:creationId xmlns:p14="http://schemas.microsoft.com/office/powerpoint/2010/main" val="41268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84" name="投影片編號版面配置區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A5E3824-0030-49DF-BFCB-8046A91234FC}" type="slidenum">
              <a:rPr lang="zh-TW" altLang="en-US" sz="1200" smtClean="0"/>
              <a:pPr/>
              <a:t>7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93059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0AA59-6020-438C-9260-97FF47997104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717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7934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0227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45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60906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95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9919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2545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716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1435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6647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9798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4986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032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6610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7103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3549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F50F8-956E-431A-93FD-95302828B730}" type="datetimeFigureOut">
              <a:rPr lang="en-HK" smtClean="0"/>
              <a:t>8/2/2025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A0E5AE-F603-4F8C-8743-D99E92AFD8E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1742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12" Type="http://schemas.microsoft.com/office/2007/relationships/diagramDrawing" Target="../diagrams/drawing2.xml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11" Type="http://schemas.openxmlformats.org/officeDocument/2006/relationships/diagramColors" Target="../diagrams/colors2.xml" /><Relationship Id="rId5" Type="http://schemas.openxmlformats.org/officeDocument/2006/relationships/diagramQuickStyle" Target="../diagrams/quickStyle1.xml" /><Relationship Id="rId10" Type="http://schemas.openxmlformats.org/officeDocument/2006/relationships/diagramQuickStyle" Target="../diagrams/quickStyle2.xml" /><Relationship Id="rId4" Type="http://schemas.openxmlformats.org/officeDocument/2006/relationships/diagramLayout" Target="../diagrams/layout1.xml" /><Relationship Id="rId9" Type="http://schemas.openxmlformats.org/officeDocument/2006/relationships/diagramLayout" Target="../diagrams/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8A1A-8735-4E71-9E72-5D4511C65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351" y="1737425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中三選科工作坊一</a:t>
            </a:r>
            <a:r>
              <a:rPr lang="en-US" altLang="zh-TW" dirty="0"/>
              <a:t>: </a:t>
            </a:r>
            <a:br>
              <a:rPr lang="en-US" altLang="zh-TW" dirty="0"/>
            </a:br>
            <a:r>
              <a:rPr lang="zh-TW" altLang="en-US" dirty="0"/>
              <a:t>高中課程簡介及問卷調查</a:t>
            </a:r>
            <a:br>
              <a:rPr lang="en-US" altLang="zh-TW" dirty="0"/>
            </a:br>
            <a:r>
              <a:rPr lang="en-US" altLang="zh-TW" dirty="0"/>
              <a:t>(2024-2025) </a:t>
            </a:r>
            <a:endParaRPr lang="en-HK" dirty="0"/>
          </a:p>
        </p:txBody>
      </p:sp>
      <p:sp>
        <p:nvSpPr>
          <p:cNvPr id="4" name="AutoShape 4" descr="年輕所說的迷茫是什麼，又是怎麼度過那段時期的- 每日頭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年輕所說的迷茫是什麼，又是怎麼度過那段時期的- 每日頭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7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09600" y="1210255"/>
            <a:ext cx="1142538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選修一及選修二 </a:t>
            </a:r>
            <a:r>
              <a:rPr lang="en-US" altLang="zh-TW" sz="3000" dirty="0"/>
              <a:t>( BLOCK 1, 2) </a:t>
            </a:r>
          </a:p>
          <a:p>
            <a:r>
              <a:rPr lang="zh-TW" altLang="en-US" sz="3000" dirty="0"/>
              <a:t>根據同學</a:t>
            </a:r>
            <a:r>
              <a:rPr lang="zh-TW" altLang="en-US" sz="4400" dirty="0">
                <a:solidFill>
                  <a:srgbClr val="FF0000"/>
                </a:solidFill>
              </a:rPr>
              <a:t>全年整體名次</a:t>
            </a:r>
            <a:r>
              <a:rPr lang="zh-TW" altLang="en-US" sz="3000" dirty="0"/>
              <a:t>派科</a:t>
            </a:r>
            <a:endParaRPr lang="en-US" altLang="zh-TW" sz="3000" dirty="0"/>
          </a:p>
          <a:p>
            <a:endParaRPr lang="en-US" altLang="zh-TW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選修三</a:t>
            </a:r>
            <a:r>
              <a:rPr lang="en-US" altLang="zh-TW" sz="3000" dirty="0"/>
              <a:t>( BLOCK 3 ) </a:t>
            </a:r>
          </a:p>
          <a:p>
            <a:r>
              <a:rPr lang="en-US" altLang="zh-TW" sz="3000" dirty="0"/>
              <a:t>-</a:t>
            </a:r>
            <a:r>
              <a:rPr lang="zh-TW" altLang="en-US" sz="3000" dirty="0"/>
              <a:t>不修讀</a:t>
            </a:r>
            <a:endParaRPr lang="en-US" altLang="zh-TW" sz="3000" dirty="0"/>
          </a:p>
          <a:p>
            <a:r>
              <a:rPr lang="en-US" altLang="zh-TW" sz="3000" dirty="0"/>
              <a:t>-</a:t>
            </a:r>
            <a:r>
              <a:rPr lang="zh-TW" altLang="en-US" sz="3000" dirty="0"/>
              <a:t>修讀</a:t>
            </a:r>
            <a:r>
              <a:rPr lang="en-US" altLang="zh-TW" sz="3000" dirty="0"/>
              <a:t>BAFS(</a:t>
            </a:r>
            <a:r>
              <a:rPr lang="zh-TW" altLang="en-US" sz="3000" dirty="0"/>
              <a:t>商業管理</a:t>
            </a:r>
            <a:r>
              <a:rPr lang="en-US" altLang="zh-TW" sz="3000" dirty="0"/>
              <a:t>)[</a:t>
            </a:r>
            <a:r>
              <a:rPr lang="zh-TW" altLang="en-US" sz="3000" dirty="0"/>
              <a:t>根據同學</a:t>
            </a:r>
            <a:r>
              <a:rPr lang="zh-TW" altLang="en-US" sz="4400" dirty="0">
                <a:solidFill>
                  <a:srgbClr val="FF0000"/>
                </a:solidFill>
              </a:rPr>
              <a:t>語文能力</a:t>
            </a:r>
            <a:r>
              <a:rPr lang="en-US" altLang="zh-TW" sz="3000" dirty="0"/>
              <a:t>+</a:t>
            </a:r>
            <a:r>
              <a:rPr lang="zh-TW" altLang="en-US" sz="4400" dirty="0">
                <a:solidFill>
                  <a:srgbClr val="FF0000"/>
                </a:solidFill>
              </a:rPr>
              <a:t>全年整體名次</a:t>
            </a:r>
            <a:r>
              <a:rPr lang="en-US" altLang="zh-TW" sz="4400" dirty="0">
                <a:solidFill>
                  <a:srgbClr val="FF0000"/>
                </a:solidFill>
              </a:rPr>
              <a:t>]</a:t>
            </a:r>
            <a:endParaRPr lang="en-US" altLang="zh-TW" sz="4400" dirty="0"/>
          </a:p>
          <a:p>
            <a:r>
              <a:rPr lang="en-US" altLang="zh-TW" sz="3000" dirty="0"/>
              <a:t>-</a:t>
            </a:r>
            <a:r>
              <a:rPr lang="zh-TW" altLang="en-US" sz="3000" dirty="0"/>
              <a:t>修讀</a:t>
            </a:r>
            <a:r>
              <a:rPr lang="en-US" altLang="zh-TW" sz="3000" dirty="0"/>
              <a:t>M2 [</a:t>
            </a:r>
            <a:r>
              <a:rPr lang="zh-TW" altLang="en-US" sz="3000" dirty="0"/>
              <a:t>根據同學 </a:t>
            </a:r>
            <a:r>
              <a:rPr lang="zh-TW" altLang="en-US" sz="4400" dirty="0">
                <a:solidFill>
                  <a:srgbClr val="FF0000"/>
                </a:solidFill>
              </a:rPr>
              <a:t>語文能力</a:t>
            </a:r>
            <a:r>
              <a:rPr lang="zh-TW" altLang="en-US" sz="3000" dirty="0"/>
              <a:t>及全年</a:t>
            </a:r>
            <a:r>
              <a:rPr lang="zh-TW" altLang="en-US" sz="4400" dirty="0">
                <a:solidFill>
                  <a:srgbClr val="FF0000"/>
                </a:solidFill>
              </a:rPr>
              <a:t>數學</a:t>
            </a:r>
            <a:r>
              <a:rPr lang="zh-TW" altLang="en-US" sz="3000" dirty="0"/>
              <a:t>名次</a:t>
            </a:r>
            <a:r>
              <a:rPr lang="en-US" altLang="zh-TW" sz="3000" dirty="0"/>
              <a:t>] </a:t>
            </a:r>
          </a:p>
          <a:p>
            <a:endParaRPr lang="en-US" altLang="zh-TW" sz="3200" dirty="0"/>
          </a:p>
          <a:p>
            <a:endParaRPr lang="en-US" altLang="zh-TW" sz="3200" dirty="0"/>
          </a:p>
          <a:p>
            <a:endParaRPr lang="en-US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339273" y="304800"/>
            <a:ext cx="695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派科準則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759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E9EE-5D98-4BEF-95D0-44248994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348" y="381821"/>
            <a:ext cx="10080891" cy="1280890"/>
          </a:xfrm>
        </p:spPr>
        <p:txBody>
          <a:bodyPr/>
          <a:lstStyle/>
          <a:p>
            <a:r>
              <a:rPr lang="zh-TW" altLang="en-US" dirty="0"/>
              <a:t>中三升中四選科意願調查 </a:t>
            </a:r>
            <a:r>
              <a:rPr lang="en-US" altLang="zh-TW" dirty="0"/>
              <a:t>(2024-2025) </a:t>
            </a:r>
            <a:br>
              <a:rPr lang="en-US" altLang="zh-TW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1857-766A-448E-A60E-F9B87D81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497" y="1445984"/>
            <a:ext cx="10848103" cy="3828422"/>
          </a:xfrm>
        </p:spPr>
        <p:txBody>
          <a:bodyPr>
            <a:normAutofit/>
          </a:bodyPr>
          <a:lstStyle/>
          <a:p>
            <a:r>
              <a:rPr lang="en-US" altLang="zh-TW" sz="3000" dirty="0"/>
              <a:t>2/12/2024-5/12/2024 </a:t>
            </a:r>
            <a:r>
              <a:rPr lang="zh-TW" altLang="en-US" sz="3000" dirty="0"/>
              <a:t>早上班主任節進行</a:t>
            </a:r>
            <a:endParaRPr lang="en-US" altLang="zh-TW" sz="3000" dirty="0"/>
          </a:p>
          <a:p>
            <a:r>
              <a:rPr lang="zh-TW" altLang="en-US" sz="3000" dirty="0"/>
              <a:t>學校根據同學的選修意願以及學校的資源，提供來年的選修組合供同學選擇</a:t>
            </a:r>
            <a:endParaRPr lang="en-HK" altLang="zh-TW" sz="3000" dirty="0"/>
          </a:p>
          <a:p>
            <a:r>
              <a:rPr lang="zh-TW" altLang="en-US" sz="3000" b="1" dirty="0">
                <a:solidFill>
                  <a:srgbClr val="FF0000"/>
                </a:solidFill>
              </a:rPr>
              <a:t>非最終選擇</a:t>
            </a:r>
            <a:r>
              <a:rPr lang="en-US" altLang="zh-TW" sz="3000" b="1" dirty="0">
                <a:solidFill>
                  <a:srgbClr val="FF0000"/>
                </a:solidFill>
              </a:rPr>
              <a:t>!!!</a:t>
            </a:r>
          </a:p>
          <a:p>
            <a:r>
              <a:rPr lang="zh-TW" altLang="en-US" sz="3000" b="1" dirty="0">
                <a:solidFill>
                  <a:srgbClr val="FF0000"/>
                </a:solidFill>
              </a:rPr>
              <a:t>亦非學校最終會開辦的科目</a:t>
            </a:r>
            <a:r>
              <a:rPr lang="en-US" altLang="zh-TW" sz="3000" b="1" dirty="0">
                <a:solidFill>
                  <a:srgbClr val="FF0000"/>
                </a:solidFill>
              </a:rPr>
              <a:t>!!</a:t>
            </a:r>
          </a:p>
          <a:p>
            <a:endParaRPr lang="en-US" altLang="zh-TW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2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 </a:t>
            </a:r>
            <a:r>
              <a:rPr lang="zh-TW" altLang="en-US" dirty="0"/>
              <a:t>來年中四你會選擇中文或英文學習數學</a:t>
            </a:r>
            <a:r>
              <a:rPr lang="en-US" altLang="zh-TW" dirty="0"/>
              <a:t>?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4667" t="50148" r="44857" b="30000"/>
          <a:stretch/>
        </p:blipFill>
        <p:spPr>
          <a:xfrm>
            <a:off x="679269" y="1767354"/>
            <a:ext cx="10970042" cy="40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6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E9EE-5D98-4BEF-95D0-44248994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237" y="393220"/>
            <a:ext cx="8911687" cy="1280890"/>
          </a:xfrm>
        </p:spPr>
        <p:txBody>
          <a:bodyPr/>
          <a:lstStyle/>
          <a:p>
            <a:endParaRPr lang="en-HK" dirty="0"/>
          </a:p>
        </p:txBody>
      </p:sp>
      <p:sp>
        <p:nvSpPr>
          <p:cNvPr id="6" name="文字方塊 5"/>
          <p:cNvSpPr txBox="1"/>
          <p:nvPr/>
        </p:nvSpPr>
        <p:spPr>
          <a:xfrm>
            <a:off x="7156619" y="393220"/>
            <a:ext cx="53569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Q.2 </a:t>
            </a:r>
          </a:p>
          <a:p>
            <a:r>
              <a:rPr lang="zh-TW" altLang="en-US" sz="2800" dirty="0"/>
              <a:t>填寫</a:t>
            </a:r>
            <a:r>
              <a:rPr lang="en-US" altLang="zh-TW" sz="2800" dirty="0"/>
              <a:t>4</a:t>
            </a:r>
            <a:r>
              <a:rPr lang="zh-TW" altLang="en-US" sz="2800" dirty="0"/>
              <a:t>個志願</a:t>
            </a:r>
            <a:endParaRPr lang="en-US" altLang="zh-TW" sz="2800" dirty="0"/>
          </a:p>
          <a:p>
            <a:r>
              <a:rPr lang="en-US" sz="4000" dirty="0">
                <a:solidFill>
                  <a:srgbClr val="FF0000"/>
                </a:solidFill>
              </a:rPr>
              <a:t>Bio </a:t>
            </a:r>
            <a:r>
              <a:rPr lang="en-US" altLang="zh-TW" sz="4000" dirty="0">
                <a:solidFill>
                  <a:srgbClr val="FF0000"/>
                </a:solidFill>
              </a:rPr>
              <a:t>—</a:t>
            </a:r>
            <a:r>
              <a:rPr lang="zh-TW" altLang="en-US" sz="4000" dirty="0">
                <a:solidFill>
                  <a:srgbClr val="FF0000"/>
                </a:solidFill>
              </a:rPr>
              <a:t>中、英</a:t>
            </a:r>
            <a:endParaRPr lang="en-US" altLang="zh-TW" sz="4000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Econ</a:t>
            </a:r>
            <a:r>
              <a:rPr lang="en-US" altLang="zh-TW" sz="4000" dirty="0">
                <a:solidFill>
                  <a:srgbClr val="FF0000"/>
                </a:solidFill>
              </a:rPr>
              <a:t>—</a:t>
            </a:r>
            <a:r>
              <a:rPr lang="zh-TW" altLang="en-US" sz="4000" dirty="0">
                <a:solidFill>
                  <a:srgbClr val="FF0000"/>
                </a:solidFill>
              </a:rPr>
              <a:t>中、英</a:t>
            </a:r>
            <a:endParaRPr lang="en-US" altLang="zh-TW" sz="4000" dirty="0">
              <a:solidFill>
                <a:srgbClr val="FF0000"/>
              </a:solidFill>
            </a:endParaRPr>
          </a:p>
          <a:p>
            <a:r>
              <a:rPr lang="zh-TW" altLang="en-US" sz="4000" dirty="0">
                <a:solidFill>
                  <a:srgbClr val="FF0000"/>
                </a:solidFill>
              </a:rPr>
              <a:t>視覺藝術</a:t>
            </a:r>
            <a:r>
              <a:rPr lang="en-US" altLang="zh-TW" sz="4000" dirty="0">
                <a:solidFill>
                  <a:srgbClr val="FF0000"/>
                </a:solidFill>
              </a:rPr>
              <a:t>—</a:t>
            </a:r>
            <a:r>
              <a:rPr lang="zh-TW" altLang="en-US" sz="4000" dirty="0">
                <a:solidFill>
                  <a:srgbClr val="FF0000"/>
                </a:solidFill>
              </a:rPr>
              <a:t>中</a:t>
            </a:r>
            <a:r>
              <a:rPr lang="en-US" altLang="zh-TW" sz="4000" dirty="0">
                <a:solidFill>
                  <a:srgbClr val="FF0000"/>
                </a:solidFill>
              </a:rPr>
              <a:t>**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最容易提高思考力的方法就是養成思考習慣- 今周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33" y="4372612"/>
            <a:ext cx="3190700" cy="23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9937" t="26132" r="34080" b="6838"/>
          <a:stretch/>
        </p:blipFill>
        <p:spPr>
          <a:xfrm>
            <a:off x="275304" y="0"/>
            <a:ext cx="6545220" cy="68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0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http://i1.kknews.cc/m0QFFbI7nxIQa6NIp2b7fD1UIyjY1GJE5w/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0"/>
          <a:stretch/>
        </p:blipFill>
        <p:spPr bwMode="auto">
          <a:xfrm>
            <a:off x="6180082" y="1739076"/>
            <a:ext cx="5645723" cy="32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一知半解(成语)_搜狗百科">
            <a:extLst>
              <a:ext uri="{FF2B5EF4-FFF2-40B4-BE49-F238E27FC236}">
                <a16:creationId xmlns:a16="http://schemas.microsoft.com/office/drawing/2014/main" id="{22A95CF3-CB01-9E9C-C976-79A7B20F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5" y="1739075"/>
            <a:ext cx="5243772" cy="32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6867" y="261253"/>
            <a:ext cx="8911687" cy="1280890"/>
          </a:xfrm>
        </p:spPr>
        <p:txBody>
          <a:bodyPr/>
          <a:lstStyle/>
          <a:p>
            <a:r>
              <a:rPr lang="zh-TW" altLang="en-US" dirty="0"/>
              <a:t>選科工作坊日程</a:t>
            </a:r>
            <a:br>
              <a:rPr lang="en-US" altLang="zh-TW" dirty="0"/>
            </a:br>
            <a:r>
              <a:rPr lang="en-US" altLang="zh-TW" dirty="0"/>
              <a:t>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4241" y="1378857"/>
            <a:ext cx="8915400" cy="3777622"/>
          </a:xfrm>
        </p:spPr>
        <p:txBody>
          <a:bodyPr/>
          <a:lstStyle/>
          <a:p>
            <a:pPr lvl="0"/>
            <a:endParaRPr lang="zh-TW" alt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37601"/>
              </p:ext>
            </p:extLst>
          </p:nvPr>
        </p:nvGraphicFramePr>
        <p:xfrm>
          <a:off x="203201" y="1147346"/>
          <a:ext cx="11841018" cy="5236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597">
                  <a:extLst>
                    <a:ext uri="{9D8B030D-6E8A-4147-A177-3AD203B41FA5}">
                      <a16:colId xmlns:a16="http://schemas.microsoft.com/office/drawing/2014/main" val="3695458869"/>
                    </a:ext>
                  </a:extLst>
                </a:gridCol>
                <a:gridCol w="9213421">
                  <a:extLst>
                    <a:ext uri="{9D8B030D-6E8A-4147-A177-3AD203B41FA5}">
                      <a16:colId xmlns:a16="http://schemas.microsoft.com/office/drawing/2014/main" val="3133409937"/>
                    </a:ext>
                  </a:extLst>
                </a:gridCol>
              </a:tblGrid>
              <a:tr h="372146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選科工作坊一</a:t>
                      </a:r>
                      <a:r>
                        <a:rPr lang="x-none" sz="2400" kern="100" dirty="0">
                          <a:effectLst/>
                        </a:rPr>
                        <a:t>: </a:t>
                      </a:r>
                      <a:r>
                        <a:rPr lang="zh-TW" sz="2400" kern="100" dirty="0">
                          <a:effectLst/>
                        </a:rPr>
                        <a:t>高中選科</a:t>
                      </a:r>
                      <a:r>
                        <a:rPr lang="zh-TW" altLang="en-US" sz="2400" kern="100" dirty="0">
                          <a:effectLst/>
                        </a:rPr>
                        <a:t>簡介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774336901"/>
                  </a:ext>
                </a:extLst>
              </a:tr>
              <a:tr h="521744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alt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</a:rPr>
                        <a:t>意願問卷調查</a:t>
                      </a:r>
                      <a:endParaRPr lang="en-US" altLang="zh-TW" sz="2400" kern="100" dirty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3042246870"/>
                  </a:ext>
                </a:extLst>
              </a:tr>
              <a:tr h="1004005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選科工作坊</a:t>
                      </a:r>
                      <a:r>
                        <a:rPr lang="zh-TW" altLang="en-US" sz="2400" kern="100" dirty="0">
                          <a:effectLst/>
                        </a:rPr>
                        <a:t>二</a:t>
                      </a:r>
                      <a:r>
                        <a:rPr lang="x-none" sz="2400" kern="100" dirty="0">
                          <a:effectLst/>
                        </a:rPr>
                        <a:t>: </a:t>
                      </a:r>
                      <a:r>
                        <a:rPr lang="zh-TW" sz="2400" kern="100" dirty="0">
                          <a:effectLst/>
                        </a:rPr>
                        <a:t>性格測試與選科</a:t>
                      </a:r>
                      <a:endParaRPr lang="en-US" altLang="zh-TW" sz="2400" kern="100" dirty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</a:rPr>
                        <a:t>選科工作坊三</a:t>
                      </a:r>
                      <a:r>
                        <a:rPr lang="en-US" sz="2400" kern="100" dirty="0">
                          <a:effectLst/>
                        </a:rPr>
                        <a:t>: </a:t>
                      </a:r>
                      <a:r>
                        <a:rPr lang="zh-TW" altLang="en-US" sz="2400" kern="100" dirty="0">
                          <a:effectLst/>
                        </a:rPr>
                        <a:t>大學要求</a:t>
                      </a:r>
                      <a:endParaRPr lang="en-US" sz="2400" kern="100" dirty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</a:rPr>
                        <a:t>選科工作坊四</a:t>
                      </a:r>
                      <a:r>
                        <a:rPr lang="x-none" sz="2400" kern="100" dirty="0">
                          <a:effectLst/>
                        </a:rPr>
                        <a:t>: </a:t>
                      </a:r>
                      <a:r>
                        <a:rPr lang="zh-TW" altLang="en-US" sz="2400" kern="100" dirty="0">
                          <a:effectLst/>
                        </a:rPr>
                        <a:t>乙類 應用學習</a:t>
                      </a:r>
                      <a:endParaRPr lang="en-US" altLang="zh-TW" sz="2400" kern="100" dirty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</a:rPr>
                        <a:t>選科工作坊五</a:t>
                      </a:r>
                      <a:r>
                        <a:rPr lang="en-US" altLang="zh-TW" sz="2400" kern="100" dirty="0">
                          <a:effectLst/>
                        </a:rPr>
                        <a:t>:</a:t>
                      </a:r>
                      <a:r>
                        <a:rPr lang="en-US" altLang="zh-TW" sz="2400" kern="100" baseline="0" dirty="0">
                          <a:effectLst/>
                        </a:rPr>
                        <a:t> </a:t>
                      </a:r>
                      <a:r>
                        <a:rPr lang="en-US" sz="2400" kern="100" dirty="0">
                          <a:effectLst/>
                        </a:rPr>
                        <a:t>3X</a:t>
                      </a:r>
                      <a:r>
                        <a:rPr lang="zh-TW" altLang="en-US" sz="2400" kern="100" dirty="0">
                          <a:effectLst/>
                        </a:rPr>
                        <a:t>及</a:t>
                      </a:r>
                      <a:r>
                        <a:rPr lang="en-US" sz="2400" kern="100" dirty="0">
                          <a:effectLst/>
                        </a:rPr>
                        <a:t>M2 </a:t>
                      </a:r>
                      <a:r>
                        <a:rPr lang="zh-TW" altLang="en-US" sz="2400" kern="100" dirty="0">
                          <a:effectLst/>
                        </a:rPr>
                        <a:t>簡介會 </a:t>
                      </a:r>
                      <a:endParaRPr lang="en-US" altLang="zh-TW" sz="2400" kern="100" dirty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</a:rPr>
                        <a:t>選科工作坊六</a:t>
                      </a:r>
                      <a:r>
                        <a:rPr lang="x-none" sz="2400" kern="100" dirty="0">
                          <a:effectLst/>
                        </a:rPr>
                        <a:t>: </a:t>
                      </a:r>
                      <a:r>
                        <a:rPr lang="zh-TW" altLang="en-US" sz="2400" kern="100" dirty="0">
                          <a:effectLst/>
                        </a:rPr>
                        <a:t>桌上遊戲</a:t>
                      </a:r>
                      <a:r>
                        <a:rPr lang="x-none" sz="2400" kern="100" dirty="0">
                          <a:effectLst/>
                        </a:rPr>
                        <a:t>(20</a:t>
                      </a:r>
                      <a:r>
                        <a:rPr lang="zh-TW" altLang="en-US" sz="2400" kern="100" dirty="0">
                          <a:effectLst/>
                        </a:rPr>
                        <a:t>個</a:t>
                      </a:r>
                      <a:r>
                        <a:rPr lang="x-none" sz="2400" kern="100" dirty="0">
                          <a:effectLst/>
                        </a:rPr>
                        <a:t>)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3902612561"/>
                  </a:ext>
                </a:extLst>
              </a:tr>
              <a:tr h="644226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月份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中三選科家長講座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303067981"/>
                  </a:ext>
                </a:extLst>
              </a:tr>
              <a:tr h="553160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月份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派選科表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4194564209"/>
                  </a:ext>
                </a:extLst>
              </a:tr>
              <a:tr h="553160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月份</a:t>
                      </a:r>
                      <a:r>
                        <a:rPr lang="zh-TW" altLang="en-US" sz="2400" kern="100" baseline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學生可改選一次</a:t>
                      </a:r>
                      <a:r>
                        <a:rPr lang="en-US" altLang="zh-TW" sz="2400" kern="100" baseline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192935602"/>
                  </a:ext>
                </a:extLst>
              </a:tr>
              <a:tr h="553160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派發成績表、公佈選科結果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315" marR="59315" marT="0" marB="0"/>
                </a:tc>
                <a:extLst>
                  <a:ext uri="{0D108BD9-81ED-4DB2-BD59-A6C34878D82A}">
                    <a16:rowId xmlns:a16="http://schemas.microsoft.com/office/drawing/2014/main" val="290735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79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17819" y="1865745"/>
            <a:ext cx="7592290" cy="4572000"/>
          </a:xfrm>
        </p:spPr>
        <p:txBody>
          <a:bodyPr/>
          <a:lstStyle/>
          <a:p>
            <a:pPr lvl="0"/>
            <a:r>
              <a:rPr lang="zh-TW" altLang="en-US" sz="3200" dirty="0">
                <a:solidFill>
                  <a:srgbClr val="FF0000"/>
                </a:solidFill>
              </a:rPr>
              <a:t>興趣</a:t>
            </a:r>
            <a:r>
              <a:rPr lang="en-US" altLang="zh-TW" sz="3200" dirty="0">
                <a:solidFill>
                  <a:srgbClr val="FF0000"/>
                </a:solidFill>
              </a:rPr>
              <a:t>?</a:t>
            </a:r>
            <a:r>
              <a:rPr lang="zh-TW" altLang="en-US" sz="3200" dirty="0">
                <a:solidFill>
                  <a:srgbClr val="FF0000"/>
                </a:solidFill>
              </a:rPr>
              <a:t>能力</a:t>
            </a:r>
            <a:r>
              <a:rPr lang="en-US" altLang="zh-TW" sz="3200" dirty="0">
                <a:solidFill>
                  <a:srgbClr val="FF0000"/>
                </a:solidFill>
              </a:rPr>
              <a:t>?</a:t>
            </a:r>
            <a:r>
              <a:rPr lang="zh-TW" altLang="en-US" sz="3200" dirty="0">
                <a:solidFill>
                  <a:srgbClr val="FF0000"/>
                </a:solidFill>
              </a:rPr>
              <a:t>職業志向</a:t>
            </a:r>
            <a:r>
              <a:rPr lang="en-US" altLang="zh-TW" sz="3200" dirty="0">
                <a:solidFill>
                  <a:srgbClr val="FF0000"/>
                </a:solidFill>
              </a:rPr>
              <a:t>??</a:t>
            </a:r>
          </a:p>
          <a:p>
            <a:pPr lvl="0"/>
            <a:r>
              <a:rPr lang="zh-TW" altLang="en-US" sz="3200" dirty="0">
                <a:solidFill>
                  <a:srgbClr val="FF0000"/>
                </a:solidFill>
              </a:rPr>
              <a:t>大學最低要求</a:t>
            </a:r>
            <a:r>
              <a:rPr lang="en-US" altLang="zh-TW" sz="3200" dirty="0">
                <a:solidFill>
                  <a:srgbClr val="FF0000"/>
                </a:solidFill>
              </a:rPr>
              <a:t>??</a:t>
            </a:r>
          </a:p>
          <a:p>
            <a:r>
              <a:rPr lang="zh-TW" altLang="en-US" sz="3200" dirty="0">
                <a:solidFill>
                  <a:srgbClr val="FF0000"/>
                </a:solidFill>
              </a:rPr>
              <a:t>讀多少選修科</a:t>
            </a:r>
            <a:r>
              <a:rPr lang="en-US" altLang="zh-TW" sz="3200" dirty="0">
                <a:solidFill>
                  <a:srgbClr val="FF0000"/>
                </a:solidFill>
              </a:rPr>
              <a:t>??</a:t>
            </a:r>
          </a:p>
          <a:p>
            <a:r>
              <a:rPr lang="zh-TW" altLang="en-US" sz="3200" dirty="0">
                <a:solidFill>
                  <a:srgbClr val="FF0000"/>
                </a:solidFill>
              </a:rPr>
              <a:t>讀哪一個選修科先最好</a:t>
            </a:r>
            <a:r>
              <a:rPr lang="en-US" altLang="zh-TW" sz="3200" dirty="0">
                <a:solidFill>
                  <a:srgbClr val="FF0000"/>
                </a:solidFill>
              </a:rPr>
              <a:t>??</a:t>
            </a:r>
          </a:p>
          <a:p>
            <a:endParaRPr lang="en-US" altLang="zh-TW" sz="3200" dirty="0">
              <a:solidFill>
                <a:srgbClr val="FF0000"/>
              </a:solidFill>
            </a:endParaRPr>
          </a:p>
          <a:p>
            <a:pPr lvl="0"/>
            <a:endParaRPr lang="en-US" altLang="zh-TW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Futurama-puzzled by MidNightMagnificent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" y="1865745"/>
            <a:ext cx="3048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741714" y="271718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800" b="1" dirty="0">
                <a:latin typeface="+mj-ea"/>
              </a:rPr>
              <a:t>2024</a:t>
            </a:r>
            <a:r>
              <a:rPr lang="zh-TW" altLang="en-US" sz="4800" b="1" dirty="0">
                <a:latin typeface="+mj-ea"/>
              </a:rPr>
              <a:t>年起大學的最低入學要求</a:t>
            </a:r>
            <a:br>
              <a:rPr lang="en-US" altLang="zh-TW" sz="4800" b="1" dirty="0">
                <a:latin typeface="+mj-ea"/>
              </a:rPr>
            </a:br>
            <a:endParaRPr lang="zh-TW" altLang="en-US" sz="4800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81857"/>
              </p:ext>
            </p:extLst>
          </p:nvPr>
        </p:nvGraphicFramePr>
        <p:xfrm>
          <a:off x="1084573" y="941273"/>
          <a:ext cx="10047884" cy="591672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52560">
                  <a:extLst>
                    <a:ext uri="{9D8B030D-6E8A-4147-A177-3AD203B41FA5}">
                      <a16:colId xmlns:a16="http://schemas.microsoft.com/office/drawing/2014/main" val="1327235197"/>
                    </a:ext>
                  </a:extLst>
                </a:gridCol>
                <a:gridCol w="5086418">
                  <a:extLst>
                    <a:ext uri="{9D8B030D-6E8A-4147-A177-3AD203B41FA5}">
                      <a16:colId xmlns:a16="http://schemas.microsoft.com/office/drawing/2014/main" val="2853507148"/>
                    </a:ext>
                  </a:extLst>
                </a:gridCol>
                <a:gridCol w="2708906">
                  <a:extLst>
                    <a:ext uri="{9D8B030D-6E8A-4147-A177-3AD203B41FA5}">
                      <a16:colId xmlns:a16="http://schemas.microsoft.com/office/drawing/2014/main" val="4275940545"/>
                    </a:ext>
                  </a:extLst>
                </a:gridCol>
              </a:tblGrid>
              <a:tr h="941152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院</a:t>
                      </a:r>
                      <a:r>
                        <a:rPr lang="zh-HK" altLang="en-US" sz="2000" dirty="0">
                          <a:effectLst/>
                        </a:rPr>
                        <a:t>校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zh-HK" altLang="en-US" sz="2400" dirty="0">
                          <a:effectLst/>
                        </a:rPr>
                        <a:t>基本要求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數學</a:t>
                      </a:r>
                      <a:r>
                        <a:rPr lang="en-US" altLang="zh-TW" sz="2000" dirty="0">
                          <a:effectLst/>
                        </a:rPr>
                        <a:t>(</a:t>
                      </a:r>
                      <a:r>
                        <a:rPr lang="zh-TW" altLang="en-US" sz="2000" dirty="0">
                          <a:effectLst/>
                        </a:rPr>
                        <a:t>延伸</a:t>
                      </a:r>
                      <a:r>
                        <a:rPr lang="en-US" altLang="zh-TW" sz="2000" dirty="0">
                          <a:effectLst/>
                        </a:rPr>
                        <a:t>1</a:t>
                      </a:r>
                      <a:r>
                        <a:rPr lang="zh-TW" altLang="en-US" sz="2000" dirty="0">
                          <a:effectLst/>
                        </a:rPr>
                        <a:t>或</a:t>
                      </a:r>
                      <a:r>
                        <a:rPr lang="en-US" altLang="zh-TW" sz="2000" dirty="0">
                          <a:effectLst/>
                        </a:rPr>
                        <a:t>2)</a:t>
                      </a:r>
                      <a:r>
                        <a:rPr lang="zh-TW" altLang="en-US" sz="2000" dirty="0">
                          <a:effectLst/>
                        </a:rPr>
                        <a:t>成績代替選修科目要求</a:t>
                      </a: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711308240"/>
                  </a:ext>
                </a:extLst>
              </a:tr>
              <a:tr h="463799">
                <a:tc>
                  <a:txBody>
                    <a:bodyPr/>
                    <a:lstStyle/>
                    <a:p>
                      <a:r>
                        <a:rPr lang="zh-HK" altLang="en-US" sz="2000" dirty="0">
                          <a:effectLst/>
                        </a:rPr>
                        <a:t>香港大學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332A33 </a:t>
                      </a:r>
                    </a:p>
                  </a:txBody>
                  <a:tcPr marL="5558" marR="5558" marT="5558" marB="5558" anchor="ctr"/>
                </a:tc>
                <a:tc rowSpan="8"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可以</a:t>
                      </a:r>
                      <a:endParaRPr lang="en-US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1440844303"/>
                  </a:ext>
                </a:extLst>
              </a:tr>
              <a:tr h="463799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香港中文大學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332A33</a:t>
                      </a:r>
                    </a:p>
                  </a:txBody>
                  <a:tcPr marL="5558" marR="5558" marT="5558" marB="5558" anchor="ctr"/>
                </a:tc>
                <a:tc vMerge="1"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322215345"/>
                  </a:ext>
                </a:extLst>
              </a:tr>
              <a:tr h="463799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香港科技大學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332A33 </a:t>
                      </a:r>
                    </a:p>
                  </a:txBody>
                  <a:tcPr marL="5558" marR="5558" marT="5558" marB="5558" anchor="ctr"/>
                </a:tc>
                <a:tc vMerge="1"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3435070958"/>
                  </a:ext>
                </a:extLst>
              </a:tr>
              <a:tr h="463799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香港理工大學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332A33 </a:t>
                      </a:r>
                    </a:p>
                  </a:txBody>
                  <a:tcPr marL="5558" marR="5558" marT="5558" marB="5558" anchor="ctr"/>
                </a:tc>
                <a:tc vMerge="1"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2546216529"/>
                  </a:ext>
                </a:extLst>
              </a:tr>
              <a:tr h="463799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香港浸會大學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altLang="zh-HK" sz="2400" dirty="0">
                          <a:effectLst/>
                        </a:rPr>
                        <a:t>332A33</a:t>
                      </a:r>
                      <a:endParaRPr lang="zh-HK" altLang="en-US" sz="24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tc vMerge="1"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2578320660"/>
                  </a:ext>
                </a:extLst>
              </a:tr>
              <a:tr h="685717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香港城市大學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332A33</a:t>
                      </a:r>
                    </a:p>
                  </a:txBody>
                  <a:tcPr marL="5558" marR="5558" marT="5558" marB="5558" anchor="ctr"/>
                </a:tc>
                <a:tc vMerge="1"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3197548861"/>
                  </a:ext>
                </a:extLst>
              </a:tr>
              <a:tr h="835808">
                <a:tc>
                  <a:txBody>
                    <a:bodyPr/>
                    <a:lstStyle/>
                    <a:p>
                      <a:r>
                        <a:rPr lang="zh-HK" altLang="en-US" sz="2000" dirty="0">
                          <a:effectLst/>
                        </a:rPr>
                        <a:t>嶺南大學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332A22 </a:t>
                      </a:r>
                    </a:p>
                  </a:txBody>
                  <a:tcPr marL="5558" marR="5558" marT="5558" marB="5558" anchor="ctr"/>
                </a:tc>
                <a:tc vMerge="1"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1418688415"/>
                  </a:ext>
                </a:extLst>
              </a:tr>
              <a:tr h="1135056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香港教育大學</a:t>
                      </a:r>
                    </a:p>
                  </a:txBody>
                  <a:tcPr marL="5558" marR="5558" marT="5558" marB="555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332A22 </a:t>
                      </a:r>
                    </a:p>
                  </a:txBody>
                  <a:tcPr marL="5558" marR="5558" marT="5558" marB="5558" anchor="ctr"/>
                </a:tc>
                <a:tc vMerge="1">
                  <a:txBody>
                    <a:bodyPr/>
                    <a:lstStyle/>
                    <a:p>
                      <a:endParaRPr lang="en-US" altLang="zh-HK" sz="2000" dirty="0">
                        <a:effectLst/>
                      </a:endParaRPr>
                    </a:p>
                  </a:txBody>
                  <a:tcPr marL="5558" marR="5558" marT="5558" marB="5558" anchor="ctr"/>
                </a:tc>
                <a:extLst>
                  <a:ext uri="{0D108BD9-81ED-4DB2-BD59-A6C34878D82A}">
                    <a16:rowId xmlns:a16="http://schemas.microsoft.com/office/drawing/2014/main" val="2467133346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041961" y="3153321"/>
            <a:ext cx="2281876" cy="95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dirty="0"/>
              <a:t>二個選修科</a:t>
            </a:r>
            <a:r>
              <a:rPr lang="en-US" altLang="zh-TW" sz="2800" dirty="0"/>
              <a:t>LV 3</a:t>
            </a:r>
            <a:r>
              <a:rPr lang="zh-TW" altLang="en-US" sz="2800" dirty="0"/>
              <a:t>或以上</a:t>
            </a:r>
            <a:endParaRPr lang="zh-HK" altLang="en-US" sz="2800" dirty="0"/>
          </a:p>
        </p:txBody>
      </p:sp>
      <p:sp>
        <p:nvSpPr>
          <p:cNvPr id="9" name="右大括弧 8"/>
          <p:cNvSpPr/>
          <p:nvPr/>
        </p:nvSpPr>
        <p:spPr>
          <a:xfrm>
            <a:off x="4487630" y="1939074"/>
            <a:ext cx="230419" cy="2938958"/>
          </a:xfrm>
          <a:prstGeom prst="righ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812092" y="5350000"/>
            <a:ext cx="2741612" cy="955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/>
              <a:t>二個選修科</a:t>
            </a:r>
            <a:endParaRPr lang="en-US" altLang="zh-TW" sz="2800" dirty="0"/>
          </a:p>
          <a:p>
            <a:pPr>
              <a:defRPr/>
            </a:pPr>
            <a:r>
              <a:rPr lang="en-US" altLang="zh-TW" sz="2800" dirty="0"/>
              <a:t>LV 2</a:t>
            </a:r>
            <a:r>
              <a:rPr lang="zh-TW" altLang="en-US" sz="2800" dirty="0"/>
              <a:t>或以上</a:t>
            </a:r>
            <a:endParaRPr lang="zh-HK" altLang="en-US" sz="2800" dirty="0"/>
          </a:p>
        </p:txBody>
      </p:sp>
      <p:sp>
        <p:nvSpPr>
          <p:cNvPr id="10" name="右大括弧 9"/>
          <p:cNvSpPr/>
          <p:nvPr/>
        </p:nvSpPr>
        <p:spPr>
          <a:xfrm>
            <a:off x="4487630" y="5173788"/>
            <a:ext cx="144463" cy="1308100"/>
          </a:xfrm>
          <a:prstGeom prst="rightBrace">
            <a:avLst/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2759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90675" y="295563"/>
            <a:ext cx="8035925" cy="3881438"/>
          </a:xfrm>
        </p:spPr>
        <p:txBody>
          <a:bodyPr rtlCol="0"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zh-HK" sz="2800" dirty="0"/>
              <a:t>3322A </a:t>
            </a:r>
            <a:r>
              <a:rPr lang="zh-TW" altLang="en-US" sz="2800" dirty="0"/>
              <a:t>的重要性</a:t>
            </a:r>
            <a:r>
              <a:rPr lang="en-US" altLang="zh-TW" sz="2800" dirty="0"/>
              <a:t>!!!!!!!!!!!!!!!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zh-TW" altLang="en-US" sz="2800" dirty="0"/>
              <a:t>中英</a:t>
            </a:r>
            <a:r>
              <a:rPr lang="en-US" altLang="zh-TW" sz="2800" dirty="0"/>
              <a:t>:</a:t>
            </a:r>
            <a:r>
              <a:rPr lang="en-US" altLang="zh-TW" sz="4800" dirty="0">
                <a:solidFill>
                  <a:srgbClr val="FF0000"/>
                </a:solidFill>
              </a:rPr>
              <a:t>LV3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zh-TW" altLang="en-US" sz="2800" dirty="0">
                <a:solidFill>
                  <a:srgbClr val="FF0000"/>
                </a:solidFill>
              </a:rPr>
              <a:t>斷腳例子</a:t>
            </a:r>
            <a:r>
              <a:rPr lang="en-US" altLang="zh-TW" sz="28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zh-TW" sz="4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zh-TW" sz="2800" dirty="0">
              <a:solidFill>
                <a:srgbClr val="FF000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en-US" sz="2800" dirty="0"/>
          </a:p>
        </p:txBody>
      </p:sp>
      <p:sp>
        <p:nvSpPr>
          <p:cNvPr id="12292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64E073-94B8-4B37-8259-CF917BC2FF2D}" type="slidenum">
              <a:rPr lang="en-US" altLang="zh-TW" smtClean="0">
                <a:solidFill>
                  <a:srgbClr val="874EA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TW">
              <a:solidFill>
                <a:srgbClr val="874EA9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682750" y="2624139"/>
          <a:ext cx="4983164" cy="1975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842">
                  <a:extLst>
                    <a:ext uri="{9D8B030D-6E8A-4147-A177-3AD203B41FA5}">
                      <a16:colId xmlns:a16="http://schemas.microsoft.com/office/drawing/2014/main" val="4124582762"/>
                    </a:ext>
                  </a:extLst>
                </a:gridCol>
                <a:gridCol w="1479340">
                  <a:extLst>
                    <a:ext uri="{9D8B030D-6E8A-4147-A177-3AD203B41FA5}">
                      <a16:colId xmlns:a16="http://schemas.microsoft.com/office/drawing/2014/main" val="4022506214"/>
                    </a:ext>
                  </a:extLst>
                </a:gridCol>
                <a:gridCol w="2120982">
                  <a:extLst>
                    <a:ext uri="{9D8B030D-6E8A-4147-A177-3AD203B41FA5}">
                      <a16:colId xmlns:a16="http://schemas.microsoft.com/office/drawing/2014/main" val="306074156"/>
                    </a:ext>
                  </a:extLst>
                </a:gridCol>
              </a:tblGrid>
              <a:tr h="33511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59" marR="91459" marT="45680" marB="456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59" marR="91459" marT="45680" marB="456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Best 5 </a:t>
                      </a:r>
                    </a:p>
                  </a:txBody>
                  <a:tcPr marL="91459" marR="91459" marT="45680" marB="45680"/>
                </a:tc>
                <a:extLst>
                  <a:ext uri="{0D108BD9-81ED-4DB2-BD59-A6C34878D82A}">
                    <a16:rowId xmlns:a16="http://schemas.microsoft.com/office/drawing/2014/main" val="3540047570"/>
                  </a:ext>
                </a:extLst>
              </a:tr>
              <a:tr h="517935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同學</a:t>
                      </a:r>
                      <a:r>
                        <a:rPr lang="en-US" altLang="zh-TW" sz="1600" dirty="0"/>
                        <a:t>A</a:t>
                      </a:r>
                      <a:r>
                        <a:rPr lang="en-US" altLang="zh-TW" sz="1600" baseline="0" dirty="0"/>
                        <a:t> </a:t>
                      </a:r>
                      <a:endParaRPr lang="en-US" sz="1600" dirty="0"/>
                    </a:p>
                  </a:txBody>
                  <a:tcPr marL="91459" marR="91459" marT="45680" marB="456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dirty="0"/>
                        <a:t>3</a:t>
                      </a:r>
                      <a:r>
                        <a:rPr lang="en-US" sz="1600" baseline="0" dirty="0"/>
                        <a:t>445 </a:t>
                      </a:r>
                      <a:endParaRPr lang="en-US" sz="1600" dirty="0"/>
                    </a:p>
                  </a:txBody>
                  <a:tcPr marL="91459" marR="91459" marT="45680" marB="456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 marL="91459" marR="91459" marT="45680" marB="45680"/>
                </a:tc>
                <a:extLst>
                  <a:ext uri="{0D108BD9-81ED-4DB2-BD59-A6C34878D82A}">
                    <a16:rowId xmlns:a16="http://schemas.microsoft.com/office/drawing/2014/main" val="1728512856"/>
                  </a:ext>
                </a:extLst>
              </a:tr>
              <a:tr h="517935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同學</a:t>
                      </a:r>
                      <a:r>
                        <a:rPr lang="en-US" altLang="zh-TW" sz="1600" dirty="0"/>
                        <a:t>B</a:t>
                      </a:r>
                      <a:endParaRPr lang="en-US" sz="1600" dirty="0"/>
                    </a:p>
                  </a:txBody>
                  <a:tcPr marL="91459" marR="91459" marT="45680" marB="456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dirty="0"/>
                        <a:t>345*4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marL="91459" marR="91459" marT="45680" marB="456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 marL="91459" marR="91459" marT="45680" marB="45680"/>
                </a:tc>
                <a:extLst>
                  <a:ext uri="{0D108BD9-81ED-4DB2-BD59-A6C34878D82A}">
                    <a16:rowId xmlns:a16="http://schemas.microsoft.com/office/drawing/2014/main" val="2531278647"/>
                  </a:ext>
                </a:extLst>
              </a:tr>
              <a:tr h="603863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同學</a:t>
                      </a:r>
                      <a:r>
                        <a:rPr lang="en-US" altLang="zh-TW" sz="1600" dirty="0"/>
                        <a:t>C</a:t>
                      </a:r>
                      <a:r>
                        <a:rPr lang="en-US" altLang="zh-TW" sz="1600" baseline="0" dirty="0"/>
                        <a:t> </a:t>
                      </a:r>
                      <a:endParaRPr lang="en-US" sz="1600" dirty="0"/>
                    </a:p>
                  </a:txBody>
                  <a:tcPr marL="91459" marR="91459" marT="45680" marB="456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dirty="0"/>
                        <a:t>4A54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marL="91459" marR="91459" marT="45680" marB="456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 </a:t>
                      </a:r>
                    </a:p>
                  </a:txBody>
                  <a:tcPr marL="91459" marR="91459" marT="45680" marB="45680"/>
                </a:tc>
                <a:extLst>
                  <a:ext uri="{0D108BD9-81ED-4DB2-BD59-A6C34878D82A}">
                    <a16:rowId xmlns:a16="http://schemas.microsoft.com/office/drawing/2014/main" val="1476696549"/>
                  </a:ext>
                </a:extLst>
              </a:tr>
            </a:tbl>
          </a:graphicData>
        </a:graphic>
      </p:graphicFrame>
      <p:sp>
        <p:nvSpPr>
          <p:cNvPr id="4" name="向右箭號 3"/>
          <p:cNvSpPr/>
          <p:nvPr/>
        </p:nvSpPr>
        <p:spPr>
          <a:xfrm>
            <a:off x="5608638" y="3141700"/>
            <a:ext cx="1580282" cy="7920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18" name="文字方塊 4"/>
          <p:cNvSpPr txBox="1">
            <a:spLocks noChangeArrowheads="1"/>
          </p:cNvSpPr>
          <p:nvPr/>
        </p:nvSpPr>
        <p:spPr bwMode="auto">
          <a:xfrm>
            <a:off x="7224714" y="2998788"/>
            <a:ext cx="20018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沒有學士</a:t>
            </a:r>
            <a:r>
              <a:rPr lang="en-US" altLang="zh-TW" sz="32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OFFER!</a:t>
            </a:r>
            <a:endParaRPr lang="en-US" altLang="en-US" sz="3200">
              <a:solidFill>
                <a:srgbClr val="FF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17676" y="5095875"/>
          <a:ext cx="3565525" cy="12799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3830">
                  <a:extLst>
                    <a:ext uri="{9D8B030D-6E8A-4147-A177-3AD203B41FA5}">
                      <a16:colId xmlns:a16="http://schemas.microsoft.com/office/drawing/2014/main" val="728695518"/>
                    </a:ext>
                  </a:extLst>
                </a:gridCol>
                <a:gridCol w="1285914">
                  <a:extLst>
                    <a:ext uri="{9D8B030D-6E8A-4147-A177-3AD203B41FA5}">
                      <a16:colId xmlns:a16="http://schemas.microsoft.com/office/drawing/2014/main" val="2131567592"/>
                    </a:ext>
                  </a:extLst>
                </a:gridCol>
                <a:gridCol w="1515781">
                  <a:extLst>
                    <a:ext uri="{9D8B030D-6E8A-4147-A177-3AD203B41FA5}">
                      <a16:colId xmlns:a16="http://schemas.microsoft.com/office/drawing/2014/main" val="2886888064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同學</a:t>
                      </a:r>
                      <a:r>
                        <a:rPr lang="en-US" altLang="zh-TW" sz="1800" dirty="0"/>
                        <a:t>D</a:t>
                      </a:r>
                      <a:endParaRPr lang="en-US" sz="1800" dirty="0"/>
                    </a:p>
                  </a:txBody>
                  <a:tcPr marL="91459" marR="91459" marT="45678" marB="45678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33</a:t>
                      </a:r>
                      <a:r>
                        <a:rPr lang="en-US" sz="1800" dirty="0"/>
                        <a:t>4243 </a:t>
                      </a:r>
                    </a:p>
                  </a:txBody>
                  <a:tcPr marL="91459" marR="91459" marT="45678" marB="4567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17</a:t>
                      </a:r>
                    </a:p>
                  </a:txBody>
                  <a:tcPr marL="91459" marR="91459" marT="45678" marB="45678"/>
                </a:tc>
                <a:extLst>
                  <a:ext uri="{0D108BD9-81ED-4DB2-BD59-A6C34878D82A}">
                    <a16:rowId xmlns:a16="http://schemas.microsoft.com/office/drawing/2014/main" val="2850072979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同學</a:t>
                      </a:r>
                      <a:r>
                        <a:rPr lang="en-US" altLang="zh-TW" sz="1800" dirty="0"/>
                        <a:t>E</a:t>
                      </a:r>
                      <a:endParaRPr lang="en-US" sz="1800" dirty="0"/>
                    </a:p>
                  </a:txBody>
                  <a:tcPr marL="91459" marR="91459" marT="45678" marB="45678"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33</a:t>
                      </a:r>
                      <a:r>
                        <a:rPr lang="en-US" sz="1800" dirty="0"/>
                        <a:t>3233</a:t>
                      </a:r>
                    </a:p>
                  </a:txBody>
                  <a:tcPr marL="91459" marR="91459" marT="45678" marB="4567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</a:t>
                      </a:r>
                    </a:p>
                  </a:txBody>
                  <a:tcPr marL="91459" marR="91459" marT="45678" marB="45678"/>
                </a:tc>
                <a:extLst>
                  <a:ext uri="{0D108BD9-81ED-4DB2-BD59-A6C34878D82A}">
                    <a16:rowId xmlns:a16="http://schemas.microsoft.com/office/drawing/2014/main" val="3288149674"/>
                  </a:ext>
                </a:extLst>
              </a:tr>
            </a:tbl>
          </a:graphicData>
        </a:graphic>
      </p:graphicFrame>
      <p:sp>
        <p:nvSpPr>
          <p:cNvPr id="9" name="向右箭號 8"/>
          <p:cNvSpPr/>
          <p:nvPr/>
        </p:nvSpPr>
        <p:spPr>
          <a:xfrm>
            <a:off x="5491869" y="5145152"/>
            <a:ext cx="1298091" cy="5203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36" name="文字方塊 9"/>
          <p:cNvSpPr txBox="1">
            <a:spLocks noChangeArrowheads="1"/>
          </p:cNvSpPr>
          <p:nvPr/>
        </p:nvSpPr>
        <p:spPr bwMode="auto">
          <a:xfrm>
            <a:off x="6789738" y="5089525"/>
            <a:ext cx="2582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CITY U </a:t>
            </a:r>
            <a:r>
              <a:rPr lang="zh-TW" altLang="en-US" sz="32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工程</a:t>
            </a:r>
            <a:endParaRPr lang="en-US" altLang="en-US" sz="3200">
              <a:solidFill>
                <a:srgbClr val="FF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5499663" y="5776763"/>
            <a:ext cx="1290296" cy="5305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40" name="文字方塊 11"/>
          <p:cNvSpPr txBox="1">
            <a:spLocks noChangeArrowheads="1"/>
          </p:cNvSpPr>
          <p:nvPr/>
        </p:nvSpPr>
        <p:spPr bwMode="auto">
          <a:xfrm>
            <a:off x="6789739" y="5749925"/>
            <a:ext cx="258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74EA9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HKMU </a:t>
            </a:r>
            <a:r>
              <a:rPr lang="zh-TW" altLang="en-US" sz="32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會計</a:t>
            </a:r>
            <a:endParaRPr lang="en-US" altLang="en-US" sz="3200">
              <a:solidFill>
                <a:srgbClr val="FF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46467" y="295563"/>
            <a:ext cx="3725862" cy="1238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/>
              <a:t>學好語文</a:t>
            </a:r>
            <a:r>
              <a:rPr lang="en-US" altLang="zh-TW" sz="4000" dirty="0"/>
              <a:t>!!</a:t>
            </a:r>
            <a:endParaRPr lang="en-US" sz="4000" dirty="0"/>
          </a:p>
        </p:txBody>
      </p:sp>
      <p:pic>
        <p:nvPicPr>
          <p:cNvPr id="14" name="Picture 41" descr="重要說明Vectors, Clipart &amp; Illustrations for Free Download - illust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378" y="274009"/>
            <a:ext cx="1666140" cy="125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32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8D1E053-5955-2649-BA71-52B17D0C66CF}"/>
              </a:ext>
            </a:extLst>
          </p:cNvPr>
          <p:cNvSpPr txBox="1">
            <a:spLocks noChangeArrowheads="1"/>
          </p:cNvSpPr>
          <p:nvPr/>
        </p:nvSpPr>
        <p:spPr>
          <a:xfrm>
            <a:off x="1755776" y="223045"/>
            <a:ext cx="8728075" cy="1485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800" b="1" dirty="0"/>
              <a:t>新高中</a:t>
            </a:r>
            <a:r>
              <a:rPr lang="zh-HK" altLang="en-US" sz="4800" b="1" dirty="0"/>
              <a:t>課程</a:t>
            </a:r>
            <a:r>
              <a:rPr lang="zh-TW" altLang="en-US" sz="4800" b="1" dirty="0"/>
              <a:t>結構</a:t>
            </a:r>
            <a:endParaRPr lang="en-US" altLang="zh-TW" sz="4800" b="1" dirty="0">
              <a:latin typeface="+mj-ea"/>
            </a:endParaRPr>
          </a:p>
        </p:txBody>
      </p:sp>
      <p:sp>
        <p:nvSpPr>
          <p:cNvPr id="19459" name="文字方塊 2"/>
          <p:cNvSpPr txBox="1">
            <a:spLocks noChangeArrowheads="1"/>
          </p:cNvSpPr>
          <p:nvPr/>
        </p:nvSpPr>
        <p:spPr bwMode="auto">
          <a:xfrm>
            <a:off x="2495550" y="1844676"/>
            <a:ext cx="172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HK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05927" y="910826"/>
            <a:ext cx="3501523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fontAlgn="t" hangingPunct="1">
              <a:defRPr/>
            </a:pPr>
            <a:r>
              <a:rPr lang="zh-TW" altLang="en-US" b="1" u="sng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四</a:t>
            </a:r>
            <a:r>
              <a:rPr lang="zh-TW" altLang="zh-HK" b="1" u="sng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個核心科</a:t>
            </a:r>
            <a:r>
              <a:rPr lang="en-US" altLang="zh-TW" b="1" u="sng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(332A) </a:t>
            </a:r>
            <a:endParaRPr lang="zh-HK" altLang="zh-HK" b="1" u="sng" dirty="0">
              <a:solidFill>
                <a:srgbClr val="000000"/>
              </a:solidFill>
              <a:latin typeface="Franklin Gothic Book" panose="020B0503020102020204" pitchFamily="34" charset="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中國語文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英國語文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數學</a:t>
            </a:r>
            <a:r>
              <a:rPr lang="en-US" altLang="zh-TW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( </a:t>
            </a:r>
            <a:r>
              <a:rPr lang="zh-TW" altLang="en-US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英文</a:t>
            </a:r>
            <a:r>
              <a:rPr lang="en-US" altLang="zh-TW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中文教授</a:t>
            </a:r>
            <a:r>
              <a:rPr lang="en-US" altLang="zh-TW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?)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zh-TW" altLang="zh-HK" dirty="0">
              <a:solidFill>
                <a:srgbClr val="000000"/>
              </a:solidFill>
              <a:latin typeface="Franklin Gothic Book" panose="020B0503020102020204" pitchFamily="34" charset="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公民及社會發展科</a:t>
            </a:r>
            <a:endParaRPr lang="zh-TW" altLang="zh-HK" dirty="0">
              <a:solidFill>
                <a:srgbClr val="00000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eaLnBrk="1" fontAlgn="ctr" hangingPunct="1">
              <a:defRPr/>
            </a:pPr>
            <a:endParaRPr lang="zh-HK" altLang="zh-HK" sz="3600" dirty="0">
              <a:solidFill>
                <a:srgbClr val="000000"/>
              </a:solidFill>
              <a:latin typeface="Franklin Gothic Book" panose="020B05030201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加號 8"/>
          <p:cNvSpPr/>
          <p:nvPr/>
        </p:nvSpPr>
        <p:spPr>
          <a:xfrm>
            <a:off x="3990037" y="1544299"/>
            <a:ext cx="800100" cy="7334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996200" y="1686104"/>
            <a:ext cx="1835150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t" hangingPunct="1">
              <a:defRPr/>
            </a:pPr>
            <a:r>
              <a:rPr lang="zh-TW" altLang="en-US" sz="3200" b="1" dirty="0"/>
              <a:t>選修科目</a:t>
            </a:r>
            <a:endParaRPr lang="zh-HK" altLang="zh-HK" sz="3600" dirty="0"/>
          </a:p>
        </p:txBody>
      </p:sp>
      <p:sp>
        <p:nvSpPr>
          <p:cNvPr id="19" name="加號 18"/>
          <p:cNvSpPr/>
          <p:nvPr/>
        </p:nvSpPr>
        <p:spPr>
          <a:xfrm>
            <a:off x="7013937" y="1627416"/>
            <a:ext cx="800100" cy="7318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8164155" y="921494"/>
            <a:ext cx="3652501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fontAlgn="t" hangingPunct="1">
              <a:defRPr/>
            </a:pPr>
            <a:r>
              <a:rPr lang="zh-TW" altLang="en-US" b="1" u="sng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其他學習經歷</a:t>
            </a:r>
            <a:endParaRPr lang="zh-HK" altLang="zh-HK" u="sng" dirty="0">
              <a:solidFill>
                <a:srgbClr val="000000"/>
              </a:solidFill>
              <a:latin typeface="Franklin Gothic Book" panose="020B0503020102020204" pitchFamily="34" charset="0"/>
              <a:ea typeface="微軟正黑體" panose="020B0604030504040204" pitchFamily="34" charset="-120"/>
            </a:endParaRPr>
          </a:p>
          <a:p>
            <a:pPr eaLnBrk="1" fontAlgn="ctr" hangingPunct="1"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德育及公民教育</a:t>
            </a:r>
            <a:endParaRPr lang="zh-TW" altLang="zh-HK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fontAlgn="ctr" hangingPunct="1"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社會服務﹑藝術發展</a:t>
            </a:r>
            <a:endParaRPr lang="zh-TW" altLang="zh-HK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fontAlgn="ctr" hangingPunct="1"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體育發展</a:t>
            </a:r>
            <a:endParaRPr lang="zh-TW" altLang="zh-HK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fontAlgn="ctr" hangingPunct="1">
              <a:buFont typeface="Arial" panose="020B0604020202020204" pitchFamily="34" charset="0"/>
              <a:buChar char="•"/>
              <a:defRPr/>
            </a:pPr>
            <a:r>
              <a:rPr lang="zh-TW" altLang="zh-HK" dirty="0">
                <a:solidFill>
                  <a:srgbClr val="000000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rPr>
              <a:t>與工作有關的經驗</a:t>
            </a:r>
            <a:endParaRPr lang="zh-TW" altLang="zh-HK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fontAlgn="ctr" hangingPunct="1">
              <a:defRPr/>
            </a:pPr>
            <a:endParaRPr lang="zh-HK" altLang="zh-HK" sz="2000" dirty="0">
              <a:solidFill>
                <a:srgbClr val="000000"/>
              </a:solidFill>
              <a:latin typeface="Franklin Gothic Book" panose="020B05030201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5927" y="3774732"/>
            <a:ext cx="3046873" cy="22512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05927" y="4091597"/>
            <a:ext cx="3306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甲類</a:t>
            </a: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zh-TW" altLang="en-US" sz="2800" dirty="0">
                <a:solidFill>
                  <a:srgbClr val="FF0000"/>
                </a:solidFill>
              </a:rPr>
              <a:t>高中選修科目</a:t>
            </a:r>
            <a:endParaRPr lang="en-US" altLang="zh-TW" sz="28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-2X?3X?  </a:t>
            </a:r>
          </a:p>
        </p:txBody>
      </p:sp>
      <p:sp>
        <p:nvSpPr>
          <p:cNvPr id="14" name="矩形 13"/>
          <p:cNvSpPr/>
          <p:nvPr/>
        </p:nvSpPr>
        <p:spPr>
          <a:xfrm>
            <a:off x="3681348" y="3774732"/>
            <a:ext cx="3840263" cy="2759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zh-TW" sz="2800" dirty="0">
              <a:solidFill>
                <a:srgbClr val="FF0000"/>
              </a:solidFill>
            </a:endParaRPr>
          </a:p>
          <a:p>
            <a:pPr algn="ctr"/>
            <a:r>
              <a:rPr lang="zh-TW" altLang="en-US" sz="2800" dirty="0">
                <a:solidFill>
                  <a:srgbClr val="FF0000"/>
                </a:solidFill>
              </a:rPr>
              <a:t>乙類 </a:t>
            </a:r>
            <a:r>
              <a:rPr lang="zh-TW" altLang="en-US" sz="2800" dirty="0">
                <a:solidFill>
                  <a:srgbClr val="FF0000"/>
                </a:solidFill>
                <a:latin typeface="+mj-ea"/>
              </a:rPr>
              <a:t>應用學習課程</a:t>
            </a:r>
            <a:endParaRPr lang="en-US" altLang="zh-TW" sz="2800" dirty="0">
              <a:solidFill>
                <a:srgbClr val="FF0000"/>
              </a:solidFill>
              <a:latin typeface="+mj-ea"/>
            </a:endParaRPr>
          </a:p>
          <a:p>
            <a:endParaRPr lang="en-US" altLang="zh-TW" dirty="0">
              <a:solidFill>
                <a:schemeClr val="tx1"/>
              </a:solidFill>
              <a:latin typeface="+mj-ea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星期六上課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, 180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小時</a:t>
            </a:r>
            <a:endParaRPr lang="en-US" altLang="zh-TW" dirty="0">
              <a:solidFill>
                <a:schemeClr val="tx1"/>
              </a:solidFill>
              <a:latin typeface="+mj-ea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+mj-ea"/>
              </a:rPr>
              <a:t>(&gt;=80%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出席率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) </a:t>
            </a:r>
          </a:p>
          <a:p>
            <a:r>
              <a:rPr lang="en-US" altLang="zh-TW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於大專院校上課</a:t>
            </a:r>
            <a:endParaRPr lang="en-US" altLang="zh-TW" dirty="0">
              <a:solidFill>
                <a:schemeClr val="tx1"/>
              </a:solidFill>
              <a:latin typeface="+mj-ea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評核模式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平時上課評核及習作，沒有公開考試</a:t>
            </a:r>
            <a:endParaRPr lang="en-US" altLang="zh-TW" dirty="0">
              <a:solidFill>
                <a:schemeClr val="tx1"/>
              </a:solidFill>
              <a:latin typeface="+mj-ea"/>
            </a:endParaRPr>
          </a:p>
          <a:p>
            <a:r>
              <a:rPr lang="en-US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優異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II=4,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優異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I=3,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達標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=2 (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部份院校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矩形 14"/>
          <p:cNvSpPr/>
          <p:nvPr/>
        </p:nvSpPr>
        <p:spPr>
          <a:xfrm>
            <a:off x="7850160" y="3774732"/>
            <a:ext cx="4280490" cy="2759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</a:rPr>
              <a:t>丙類 </a:t>
            </a:r>
            <a:r>
              <a:rPr lang="zh-TW" altLang="en-US" sz="2800" dirty="0">
                <a:solidFill>
                  <a:srgbClr val="FF0000"/>
                </a:solidFill>
                <a:latin typeface="+mj-ea"/>
              </a:rPr>
              <a:t>其他語言課程</a:t>
            </a:r>
            <a:endParaRPr lang="en-US" altLang="zh-TW" sz="2800" dirty="0">
              <a:solidFill>
                <a:srgbClr val="FF0000"/>
              </a:solidFill>
              <a:latin typeface="+mj-ea"/>
            </a:endParaRPr>
          </a:p>
          <a:p>
            <a:r>
              <a:rPr lang="en-US" altLang="zh-HK" sz="2000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sz="2000" dirty="0">
                <a:solidFill>
                  <a:schemeClr val="tx1"/>
                </a:solidFill>
                <a:latin typeface="+mj-ea"/>
              </a:rPr>
              <a:t>日文、法文、韓文</a:t>
            </a:r>
            <a:endParaRPr lang="en-US" altLang="zh-TW" sz="2000" dirty="0">
              <a:solidFill>
                <a:schemeClr val="tx1"/>
              </a:solidFill>
              <a:latin typeface="+mj-ea"/>
            </a:endParaRPr>
          </a:p>
          <a:p>
            <a:r>
              <a:rPr lang="en-US" altLang="zh-TW" sz="2000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sz="2000" dirty="0">
                <a:solidFill>
                  <a:schemeClr val="tx1"/>
                </a:solidFill>
                <a:latin typeface="+mj-ea"/>
              </a:rPr>
              <a:t>星期六上課</a:t>
            </a:r>
            <a:endParaRPr lang="en-US" altLang="zh-TW" sz="2000" dirty="0">
              <a:solidFill>
                <a:schemeClr val="tx1"/>
              </a:solidFill>
              <a:latin typeface="+mj-ea"/>
            </a:endParaRPr>
          </a:p>
          <a:p>
            <a:r>
              <a:rPr lang="en-US" altLang="zh-TW" sz="2000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sz="2000" dirty="0">
                <a:solidFill>
                  <a:schemeClr val="tx1"/>
                </a:solidFill>
                <a:latin typeface="+mj-ea"/>
              </a:rPr>
              <a:t>外間機構上課</a:t>
            </a:r>
            <a:endParaRPr lang="en-US" altLang="zh-TW" sz="2000" dirty="0">
              <a:solidFill>
                <a:schemeClr val="tx1"/>
              </a:solidFill>
              <a:latin typeface="+mj-ea"/>
            </a:endParaRPr>
          </a:p>
          <a:p>
            <a:r>
              <a:rPr lang="en-US" altLang="zh-HK" sz="2000" dirty="0">
                <a:solidFill>
                  <a:schemeClr val="tx1"/>
                </a:solidFill>
                <a:latin typeface="+mj-ea"/>
              </a:rPr>
              <a:t>-</a:t>
            </a:r>
            <a:r>
              <a:rPr lang="zh-TW" altLang="en-US" sz="2000" dirty="0">
                <a:solidFill>
                  <a:schemeClr val="tx1"/>
                </a:solidFill>
                <a:latin typeface="+mj-ea"/>
              </a:rPr>
              <a:t>須參加指定國際語言考試</a:t>
            </a:r>
            <a:endParaRPr lang="en-US" altLang="zh-TW" sz="2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5550918" y="2359253"/>
            <a:ext cx="725714" cy="1204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346787" y="2025810"/>
            <a:ext cx="3265712" cy="486481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196507" y="4947416"/>
            <a:ext cx="3265712" cy="486481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466531" y="1197516"/>
            <a:ext cx="134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Q.1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29436" y="5442036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Q.2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81348" y="3822312"/>
            <a:ext cx="8449301" cy="2711610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/>
          <p:cNvSpPr/>
          <p:nvPr/>
        </p:nvSpPr>
        <p:spPr>
          <a:xfrm>
            <a:off x="6981973" y="2932931"/>
            <a:ext cx="1736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Q.3?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4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476;p16"/>
          <p:cNvPicPr preferRelativeResize="0"/>
          <p:nvPr/>
        </p:nvPicPr>
        <p:blipFill rotWithShape="1">
          <a:blip r:embed="rId2">
            <a:alphaModFix/>
          </a:blip>
          <a:srcRect l="-24999" t="22472" r="-24998" b="21276"/>
          <a:stretch/>
        </p:blipFill>
        <p:spPr>
          <a:xfrm>
            <a:off x="-3061855" y="0"/>
            <a:ext cx="1828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4345" y="325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選科策略</a:t>
            </a:r>
            <a:endParaRPr lang="en-US" sz="4800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 flipV="1">
          <a:off x="838200" y="964524"/>
          <a:ext cx="4698076" cy="86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0" name="群組 29"/>
          <p:cNvGrpSpPr/>
          <p:nvPr/>
        </p:nvGrpSpPr>
        <p:grpSpPr>
          <a:xfrm>
            <a:off x="0" y="1219192"/>
            <a:ext cx="11018901" cy="4661067"/>
            <a:chOff x="990600" y="1480416"/>
            <a:chExt cx="8175000" cy="3493998"/>
          </a:xfrm>
        </p:grpSpPr>
        <p:sp>
          <p:nvSpPr>
            <p:cNvPr id="10" name="矩形 9"/>
            <p:cNvSpPr/>
            <p:nvPr/>
          </p:nvSpPr>
          <p:spPr>
            <a:xfrm>
              <a:off x="1427621" y="2251190"/>
              <a:ext cx="2651760" cy="181231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5934634" y="3610917"/>
              <a:ext cx="3164378" cy="51295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429231" y="1618133"/>
              <a:ext cx="2651760" cy="11250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436722" y="4049367"/>
              <a:ext cx="2651760" cy="113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  <a:p>
              <a:pPr algn="ctr"/>
              <a:r>
                <a:rPr lang="en-US" sz="1600" dirty="0"/>
                <a:t>2X+</a:t>
              </a:r>
              <a:r>
                <a:rPr lang="zh-TW" altLang="en-US" sz="1600" dirty="0"/>
                <a:t>日文</a:t>
              </a:r>
              <a:r>
                <a:rPr lang="en-US" altLang="zh-TW" sz="1600" dirty="0"/>
                <a:t>/</a:t>
              </a:r>
              <a:r>
                <a:rPr lang="zh-TW" altLang="en-US" sz="1600" dirty="0"/>
                <a:t>法文</a:t>
              </a:r>
              <a:r>
                <a:rPr lang="en-US" altLang="zh-TW" sz="1600" dirty="0"/>
                <a:t>/</a:t>
              </a:r>
              <a:r>
                <a:rPr lang="zh-TW" altLang="en-US" sz="1600" dirty="0"/>
                <a:t>韓文</a:t>
              </a:r>
              <a:r>
                <a:rPr lang="en-US" altLang="zh-TW" sz="1600" dirty="0">
                  <a:highlight>
                    <a:srgbClr val="FFFF00"/>
                  </a:highlight>
                </a:rPr>
                <a:t> </a:t>
              </a:r>
              <a:endParaRPr lang="en-US" sz="1600" dirty="0">
                <a:highlight>
                  <a:srgbClr val="FFFF00"/>
                </a:highlight>
              </a:endParaRPr>
            </a:p>
            <a:p>
              <a:pPr algn="ctr"/>
              <a:endParaRPr lang="en-US" sz="1867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649646" y="1609025"/>
              <a:ext cx="2261062" cy="1084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3X/2X+M2 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232026" y="2842167"/>
              <a:ext cx="925138" cy="57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2X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436722" y="4169638"/>
              <a:ext cx="2651760" cy="775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/>
                <a:t>2X+APL</a:t>
              </a:r>
            </a:p>
          </p:txBody>
        </p:sp>
        <p:sp>
          <p:nvSpPr>
            <p:cNvPr id="17" name="向右箭號 16"/>
            <p:cNvSpPr/>
            <p:nvPr/>
          </p:nvSpPr>
          <p:spPr>
            <a:xfrm>
              <a:off x="4131122" y="1815448"/>
              <a:ext cx="1778923" cy="784493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5943735" y="1480416"/>
              <a:ext cx="3164378" cy="8959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027433" y="1618133"/>
              <a:ext cx="2944093" cy="71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~40%</a:t>
              </a:r>
            </a:p>
            <a:p>
              <a:r>
                <a:rPr lang="zh-TW" altLang="en-US" dirty="0"/>
                <a:t>學習表現較優秀</a:t>
              </a:r>
              <a:endParaRPr lang="en-US" altLang="zh-TW" dirty="0"/>
            </a:p>
            <a:p>
              <a:r>
                <a:rPr lang="zh-TW" altLang="en-US" dirty="0"/>
                <a:t>特別是語文能力較強的同學</a:t>
              </a:r>
              <a:endParaRPr lang="en-US" dirty="0"/>
            </a:p>
          </p:txBody>
        </p:sp>
        <p:sp>
          <p:nvSpPr>
            <p:cNvPr id="20" name="向右箭號 19"/>
            <p:cNvSpPr/>
            <p:nvPr/>
          </p:nvSpPr>
          <p:spPr>
            <a:xfrm>
              <a:off x="4155711" y="3025581"/>
              <a:ext cx="1778923" cy="784493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5972478" y="2475506"/>
              <a:ext cx="3164378" cy="102737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056513" y="2514331"/>
              <a:ext cx="2695402" cy="930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sz="1867" dirty="0"/>
                <a:t>~50-60% </a:t>
              </a:r>
            </a:p>
            <a:p>
              <a:pPr algn="just"/>
              <a:r>
                <a:rPr lang="zh-TW" altLang="en-US" sz="1867" dirty="0"/>
                <a:t>普遍同學的選擇</a:t>
              </a:r>
              <a:endParaRPr lang="en-US" altLang="zh-TW" sz="1867" dirty="0"/>
            </a:p>
            <a:p>
              <a:pPr algn="just"/>
              <a:r>
                <a:rPr lang="zh-TW" altLang="en-US" sz="1867" dirty="0"/>
                <a:t>將額外時間放在語文上，以達至語文</a:t>
              </a:r>
              <a:r>
                <a:rPr lang="en-US" altLang="zh-TW" sz="1867" dirty="0"/>
                <a:t>LV 3 </a:t>
              </a:r>
              <a:r>
                <a:rPr lang="zh-TW" altLang="en-US" sz="1867" dirty="0"/>
                <a:t>或以上</a:t>
              </a:r>
              <a:endParaRPr lang="en-US" altLang="zh-TW" sz="1867" dirty="0"/>
            </a:p>
          </p:txBody>
        </p:sp>
        <p:sp>
          <p:nvSpPr>
            <p:cNvPr id="23" name="向右箭號 22"/>
            <p:cNvSpPr/>
            <p:nvPr/>
          </p:nvSpPr>
          <p:spPr>
            <a:xfrm>
              <a:off x="4135659" y="4049367"/>
              <a:ext cx="1673631" cy="10562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graphicFrame>
          <p:nvGraphicFramePr>
            <p:cNvPr id="24" name="內容版面配置區 3"/>
            <p:cNvGraphicFramePr>
              <a:graphicFrameLocks/>
            </p:cNvGraphicFramePr>
            <p:nvPr/>
          </p:nvGraphicFramePr>
          <p:xfrm flipV="1">
            <a:off x="990600" y="1751986"/>
            <a:ext cx="2251364" cy="226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5" name="矩形 24"/>
            <p:cNvSpPr/>
            <p:nvPr/>
          </p:nvSpPr>
          <p:spPr>
            <a:xfrm>
              <a:off x="5945258" y="4154989"/>
              <a:ext cx="3164378" cy="6575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943735" y="3700988"/>
              <a:ext cx="3221865" cy="422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533" dirty="0"/>
                <a:t>~1-2%</a:t>
              </a:r>
              <a:r>
                <a:rPr lang="zh-TW" altLang="en-US" sz="1533" dirty="0"/>
                <a:t>正在學習外語中或對外語有濃厚興趣的同學</a:t>
              </a:r>
              <a:endParaRPr lang="en-US" altLang="zh-TW" sz="1533" dirty="0"/>
            </a:p>
          </p:txBody>
        </p:sp>
        <p:sp>
          <p:nvSpPr>
            <p:cNvPr id="27" name="向右箭號 26"/>
            <p:cNvSpPr/>
            <p:nvPr/>
          </p:nvSpPr>
          <p:spPr>
            <a:xfrm>
              <a:off x="4135659" y="4176307"/>
              <a:ext cx="1673631" cy="97754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992435" y="4143846"/>
              <a:ext cx="2944093" cy="83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~1-2% </a:t>
              </a:r>
            </a:p>
            <a:p>
              <a:r>
                <a:rPr lang="zh-TW" altLang="en-US" sz="1600" dirty="0"/>
                <a:t>學習能力較遜色</a:t>
              </a:r>
              <a:endParaRPr lang="en-US" altLang="zh-TW" sz="1600" dirty="0"/>
            </a:p>
            <a:p>
              <a:r>
                <a:rPr lang="zh-TW" altLang="en-US" sz="1600" dirty="0"/>
                <a:t>對</a:t>
              </a:r>
              <a:r>
                <a:rPr lang="en-US" altLang="zh-TW" sz="1600" dirty="0"/>
                <a:t>APL</a:t>
              </a:r>
              <a:r>
                <a:rPr lang="zh-TW" altLang="en-US" sz="1600" dirty="0"/>
                <a:t>某學系有濃厚興趣</a:t>
              </a:r>
              <a:endParaRPr lang="en-US" altLang="zh-TW" sz="1600" dirty="0"/>
            </a:p>
            <a:p>
              <a:endParaRPr lang="en-US" altLang="zh-TW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802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6"/>
          <p:cNvSpPr>
            <a:spLocks noChangeArrowheads="1"/>
          </p:cNvSpPr>
          <p:nvPr/>
        </p:nvSpPr>
        <p:spPr bwMode="auto">
          <a:xfrm>
            <a:off x="2135188" y="104775"/>
            <a:ext cx="91614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000" dirty="0"/>
              <a:t>以往選科表</a:t>
            </a:r>
            <a:r>
              <a:rPr lang="en-US" altLang="zh-TW" sz="3000" dirty="0"/>
              <a:t>( </a:t>
            </a:r>
            <a:r>
              <a:rPr lang="zh-TW" altLang="en-US" sz="3000" dirty="0"/>
              <a:t>只作參考</a:t>
            </a:r>
            <a:r>
              <a:rPr lang="en-US" altLang="zh-TW" sz="3000" dirty="0"/>
              <a:t>!!) </a:t>
            </a:r>
            <a:endParaRPr lang="en-US" altLang="zh-TW" sz="3000" dirty="0">
              <a:solidFill>
                <a:srgbClr val="FF0000"/>
              </a:solidFill>
            </a:endParaRPr>
          </a:p>
        </p:txBody>
      </p:sp>
      <p:sp>
        <p:nvSpPr>
          <p:cNvPr id="36867" name="矩形 12"/>
          <p:cNvSpPr>
            <a:spLocks noChangeArrowheads="1"/>
          </p:cNvSpPr>
          <p:nvPr/>
        </p:nvSpPr>
        <p:spPr bwMode="auto">
          <a:xfrm>
            <a:off x="7538965" y="2002849"/>
            <a:ext cx="43944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 dirty="0"/>
              <a:t>根據同學</a:t>
            </a:r>
            <a:r>
              <a:rPr lang="zh-TW" altLang="en-US" sz="3200" dirty="0">
                <a:solidFill>
                  <a:srgbClr val="FF0000"/>
                </a:solidFill>
              </a:rPr>
              <a:t>全年整體名次</a:t>
            </a:r>
            <a:r>
              <a:rPr lang="zh-TW" altLang="en-US" sz="1800" dirty="0"/>
              <a:t>派科</a:t>
            </a:r>
            <a:endParaRPr lang="en-US" altLang="zh-TW" sz="1800" dirty="0"/>
          </a:p>
        </p:txBody>
      </p:sp>
      <p:pic>
        <p:nvPicPr>
          <p:cNvPr id="36868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1" t="13692" r="34055" b="10149"/>
          <a:stretch>
            <a:fillRect/>
          </a:stretch>
        </p:blipFill>
        <p:spPr bwMode="auto">
          <a:xfrm>
            <a:off x="516429" y="780269"/>
            <a:ext cx="6407168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矩形 13"/>
          <p:cNvSpPr>
            <a:spLocks noChangeArrowheads="1"/>
          </p:cNvSpPr>
          <p:nvPr/>
        </p:nvSpPr>
        <p:spPr bwMode="auto">
          <a:xfrm>
            <a:off x="7040745" y="4795636"/>
            <a:ext cx="51532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dirty="0"/>
              <a:t>3X </a:t>
            </a:r>
            <a:r>
              <a:rPr lang="zh-TW" altLang="en-US" sz="1800" dirty="0"/>
              <a:t>的</a:t>
            </a:r>
            <a:r>
              <a:rPr lang="en-US" altLang="zh-TW" sz="1800" dirty="0"/>
              <a:t>BAFS- </a:t>
            </a:r>
            <a:r>
              <a:rPr lang="zh-TW" altLang="en-US" sz="1800" dirty="0"/>
              <a:t>根據同學</a:t>
            </a:r>
            <a:r>
              <a:rPr lang="zh-TW" altLang="en-US" sz="2800" dirty="0">
                <a:solidFill>
                  <a:srgbClr val="FF0000"/>
                </a:solidFill>
              </a:rPr>
              <a:t>語文能力</a:t>
            </a:r>
            <a:r>
              <a:rPr lang="en-US" altLang="zh-TW" sz="1800" dirty="0"/>
              <a:t>+</a:t>
            </a:r>
            <a:r>
              <a:rPr lang="zh-TW" altLang="en-US" sz="3200" dirty="0">
                <a:solidFill>
                  <a:srgbClr val="FF0000"/>
                </a:solidFill>
              </a:rPr>
              <a:t>全年整體名次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  <p:sp>
        <p:nvSpPr>
          <p:cNvPr id="15" name="右大括弧 14"/>
          <p:cNvSpPr/>
          <p:nvPr/>
        </p:nvSpPr>
        <p:spPr>
          <a:xfrm>
            <a:off x="6773650" y="4487349"/>
            <a:ext cx="277812" cy="331788"/>
          </a:xfrm>
          <a:prstGeom prst="rightBrac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右大括弧 8"/>
          <p:cNvSpPr/>
          <p:nvPr/>
        </p:nvSpPr>
        <p:spPr>
          <a:xfrm>
            <a:off x="6859371" y="868219"/>
            <a:ext cx="423863" cy="2854036"/>
          </a:xfrm>
          <a:prstGeom prst="rightBrac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右大括弧 11"/>
          <p:cNvSpPr/>
          <p:nvPr/>
        </p:nvSpPr>
        <p:spPr>
          <a:xfrm>
            <a:off x="6746841" y="4973372"/>
            <a:ext cx="282575" cy="360362"/>
          </a:xfrm>
          <a:prstGeom prst="rightBrac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3" name="矩形 9"/>
          <p:cNvSpPr>
            <a:spLocks noChangeArrowheads="1"/>
          </p:cNvSpPr>
          <p:nvPr/>
        </p:nvSpPr>
        <p:spPr bwMode="auto">
          <a:xfrm>
            <a:off x="7051462" y="4053355"/>
            <a:ext cx="497363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dirty="0"/>
              <a:t>M2 - </a:t>
            </a:r>
            <a:r>
              <a:rPr lang="zh-TW" altLang="en-US" sz="1800" dirty="0"/>
              <a:t>根據同學</a:t>
            </a:r>
            <a:r>
              <a:rPr lang="zh-TW" altLang="en-US" sz="2800" dirty="0">
                <a:solidFill>
                  <a:srgbClr val="FF0000"/>
                </a:solidFill>
              </a:rPr>
              <a:t>語文能力</a:t>
            </a:r>
            <a:r>
              <a:rPr lang="zh-TW" altLang="en-US" sz="1800" dirty="0"/>
              <a:t>及全年</a:t>
            </a:r>
            <a:r>
              <a:rPr lang="zh-TW" altLang="en-US" sz="3200" dirty="0">
                <a:solidFill>
                  <a:srgbClr val="FF0000"/>
                </a:solidFill>
              </a:rPr>
              <a:t>數學</a:t>
            </a:r>
            <a:r>
              <a:rPr lang="zh-TW" altLang="en-US" sz="1800" dirty="0"/>
              <a:t>名次派科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295231672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1273</TotalTime>
  <Words>662</Words>
  <Application>Microsoft Office PowerPoint</Application>
  <PresentationFormat>寬螢幕</PresentationFormat>
  <Paragraphs>150</Paragraphs>
  <Slides>13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Wisp</vt:lpstr>
      <vt:lpstr>中三選科工作坊一:  高中課程簡介及問卷調查 (2024-2025) </vt:lpstr>
      <vt:lpstr>PowerPoint 簡報</vt:lpstr>
      <vt:lpstr>選科工作坊日程  </vt:lpstr>
      <vt:lpstr>PowerPoint 簡報</vt:lpstr>
      <vt:lpstr>2024年起大學的最低入學要求 </vt:lpstr>
      <vt:lpstr>PowerPoint 簡報</vt:lpstr>
      <vt:lpstr>PowerPoint 簡報</vt:lpstr>
      <vt:lpstr>選科策略</vt:lpstr>
      <vt:lpstr>PowerPoint 簡報</vt:lpstr>
      <vt:lpstr>PowerPoint 簡報</vt:lpstr>
      <vt:lpstr>中三升中四選科意願調查 (2024-2025)  </vt:lpstr>
      <vt:lpstr>Q1 來年中四你會選擇中文或英文學習數學?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中三選科簡介</dc:title>
  <dc:creator>312 123</dc:creator>
  <cp:lastModifiedBy>Suzy Chak</cp:lastModifiedBy>
  <cp:revision>43</cp:revision>
  <cp:lastPrinted>2024-11-12T06:05:00Z</cp:lastPrinted>
  <dcterms:created xsi:type="dcterms:W3CDTF">2021-03-02T23:54:07Z</dcterms:created>
  <dcterms:modified xsi:type="dcterms:W3CDTF">2025-02-08T15:49:59Z</dcterms:modified>
</cp:coreProperties>
</file>